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7" r:id="rId3"/>
    <p:sldId id="278" r:id="rId4"/>
    <p:sldId id="279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815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23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69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65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277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76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772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50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050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001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57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A2211-AA96-4A0F-9B48-E5CE234C2EF9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A3374-4308-4BC4-B281-87EFF19CD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681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14485" r="40988" b="7954"/>
          <a:stretch/>
        </p:blipFill>
        <p:spPr bwMode="auto">
          <a:xfrm>
            <a:off x="177800" y="190000"/>
            <a:ext cx="8737600" cy="6543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" y="152400"/>
            <a:ext cx="8960595" cy="16312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Neuron: Pyramidal cell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-Dendritic spines: the little “thorns” on the creepy ominous neuron tree which are points of </a:t>
            </a:r>
          </a:p>
          <a:p>
            <a:r>
              <a:rPr lang="en-US" b="1" dirty="0">
                <a:solidFill>
                  <a:srgbClr val="00B0F0"/>
                </a:solidFill>
              </a:rPr>
              <a:t>s</a:t>
            </a:r>
            <a:r>
              <a:rPr lang="en-US" b="1" dirty="0" smtClean="0">
                <a:solidFill>
                  <a:srgbClr val="00B0F0"/>
                </a:solidFill>
              </a:rPr>
              <a:t>ynaptic contact b/w neurons </a:t>
            </a:r>
          </a:p>
          <a:p>
            <a:r>
              <a:rPr lang="en-US" b="1" dirty="0" smtClean="0">
                <a:solidFill>
                  <a:srgbClr val="92D050"/>
                </a:solidFill>
              </a:rPr>
              <a:t>-Neuronal cell body of </a:t>
            </a:r>
            <a:r>
              <a:rPr lang="en-US" b="1" dirty="0">
                <a:solidFill>
                  <a:srgbClr val="92D050"/>
                </a:solidFill>
              </a:rPr>
              <a:t>p</a:t>
            </a:r>
            <a:r>
              <a:rPr lang="en-US" b="1" dirty="0" smtClean="0">
                <a:solidFill>
                  <a:srgbClr val="92D050"/>
                </a:solidFill>
              </a:rPr>
              <a:t>yramidal cell: looks triangular</a:t>
            </a:r>
          </a:p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-FYI: axons don’t have spines, but dendrites do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962400" y="2699655"/>
            <a:ext cx="457200" cy="8055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191000" y="2852055"/>
            <a:ext cx="457200" cy="8055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419600" y="3004455"/>
            <a:ext cx="457200" cy="8055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276600" y="4572000"/>
            <a:ext cx="76200" cy="685800"/>
          </a:xfrm>
          <a:prstGeom prst="straightConnector1">
            <a:avLst/>
          </a:prstGeom>
          <a:ln w="28575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85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t="44726" r="57613" b="14063"/>
          <a:stretch/>
        </p:blipFill>
        <p:spPr bwMode="auto">
          <a:xfrm>
            <a:off x="1676400" y="1752600"/>
            <a:ext cx="5486400" cy="4255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6"/>
          <p:cNvSpPr txBox="1">
            <a:spLocks/>
          </p:cNvSpPr>
          <p:nvPr/>
        </p:nvSpPr>
        <p:spPr>
          <a:xfrm>
            <a:off x="1219200" y="261022"/>
            <a:ext cx="6224140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¿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Qué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esto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 Be Specific.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331270" y="1981200"/>
            <a:ext cx="88330" cy="1524000"/>
          </a:xfrm>
          <a:prstGeom prst="straightConnector1">
            <a:avLst/>
          </a:prstGeom>
          <a:ln w="6032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424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t="44726" r="57613" b="14063"/>
          <a:stretch/>
        </p:blipFill>
        <p:spPr bwMode="auto">
          <a:xfrm>
            <a:off x="1676400" y="1752600"/>
            <a:ext cx="5486400" cy="4255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6"/>
          <p:cNvSpPr txBox="1">
            <a:spLocks/>
          </p:cNvSpPr>
          <p:nvPr/>
        </p:nvSpPr>
        <p:spPr>
          <a:xfrm>
            <a:off x="432143" y="373559"/>
            <a:ext cx="8178457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Node of that French Guy (Ranvier)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331270" y="1981200"/>
            <a:ext cx="88330" cy="1524000"/>
          </a:xfrm>
          <a:prstGeom prst="straightConnector1">
            <a:avLst/>
          </a:prstGeom>
          <a:ln w="6032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763421" y="1143000"/>
            <a:ext cx="333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Space between the sausage links!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65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" t="14087" r="41101" b="6250"/>
          <a:stretch/>
        </p:blipFill>
        <p:spPr bwMode="auto">
          <a:xfrm>
            <a:off x="228600" y="133423"/>
            <a:ext cx="8610600" cy="6648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48037" y="219670"/>
            <a:ext cx="69204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Name the tissue. Be Specific.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118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" t="14087" r="41101" b="6250"/>
          <a:stretch/>
        </p:blipFill>
        <p:spPr bwMode="auto">
          <a:xfrm>
            <a:off x="228600" y="133423"/>
            <a:ext cx="8610600" cy="6648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26671" y="167442"/>
            <a:ext cx="4649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Skeletal Muscle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1066800"/>
            <a:ext cx="787933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(STRIATED, lines o’ nuclei, long, multinucleated cells, peripherally located nuclei)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7698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" t="14868" r="40950" b="7860"/>
          <a:stretch/>
        </p:blipFill>
        <p:spPr bwMode="auto">
          <a:xfrm>
            <a:off x="152400" y="171278"/>
            <a:ext cx="8763000" cy="654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6"/>
          <p:cNvSpPr txBox="1">
            <a:spLocks/>
          </p:cNvSpPr>
          <p:nvPr/>
        </p:nvSpPr>
        <p:spPr>
          <a:xfrm>
            <a:off x="304800" y="152400"/>
            <a:ext cx="8229600" cy="11430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Name the tissue. Be Specific.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164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" t="14868" r="40950" b="7860"/>
          <a:stretch/>
        </p:blipFill>
        <p:spPr bwMode="auto">
          <a:xfrm>
            <a:off x="152400" y="171278"/>
            <a:ext cx="8763000" cy="654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6"/>
          <p:cNvSpPr txBox="1">
            <a:spLocks/>
          </p:cNvSpPr>
          <p:nvPr/>
        </p:nvSpPr>
        <p:spPr>
          <a:xfrm>
            <a:off x="2560984" y="339179"/>
            <a:ext cx="3717236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Cardiac Muscle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6600" y="4800600"/>
            <a:ext cx="3994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Centrally located nuclei in cross section!</a:t>
            </a:r>
            <a:endParaRPr lang="en-US" b="1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5334000" y="3810000"/>
            <a:ext cx="381000" cy="914400"/>
          </a:xfrm>
          <a:prstGeom prst="straightConnector1">
            <a:avLst/>
          </a:prstGeom>
          <a:ln w="3492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6477000" y="3048000"/>
            <a:ext cx="990600" cy="152400"/>
          </a:xfrm>
          <a:prstGeom prst="straightConnector1">
            <a:avLst/>
          </a:prstGeom>
          <a:ln w="3492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249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keletal_muscle_cross_section_40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371600"/>
            <a:ext cx="6477000" cy="4840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Name the tissue. Be Specific.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567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keletal_muscle_cross_section_40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371600"/>
            <a:ext cx="6477000" cy="4840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569276" y="461417"/>
            <a:ext cx="40054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Skeletal Muscle!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85253" y="1078468"/>
            <a:ext cx="285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(peripherally located nuclei)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2091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14088" r="40988" b="8333"/>
          <a:stretch/>
        </p:blipFill>
        <p:spPr bwMode="auto">
          <a:xfrm>
            <a:off x="177800" y="152400"/>
            <a:ext cx="8813800" cy="6601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6"/>
          <p:cNvSpPr txBox="1">
            <a:spLocks/>
          </p:cNvSpPr>
          <p:nvPr/>
        </p:nvSpPr>
        <p:spPr>
          <a:xfrm>
            <a:off x="-50626" y="76200"/>
            <a:ext cx="9174756" cy="144655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Name the small dark</a:t>
            </a:r>
          </a:p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features on the dendrites. Be Specific.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800600" y="2133600"/>
            <a:ext cx="228600" cy="304800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074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14088" r="40988" b="8333"/>
          <a:stretch/>
        </p:blipFill>
        <p:spPr bwMode="auto">
          <a:xfrm>
            <a:off x="177800" y="152400"/>
            <a:ext cx="8813800" cy="6601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6"/>
          <p:cNvSpPr txBox="1">
            <a:spLocks/>
          </p:cNvSpPr>
          <p:nvPr/>
        </p:nvSpPr>
        <p:spPr>
          <a:xfrm>
            <a:off x="2743200" y="339179"/>
            <a:ext cx="3942106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Dendritic spines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800600" y="2209800"/>
            <a:ext cx="228600" cy="304800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884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sites of synaptic contact with other neighboring neurons</a:t>
            </a:r>
          </a:p>
        </p:txBody>
      </p:sp>
      <p:sp>
        <p:nvSpPr>
          <p:cNvPr id="5" name="AutoShape 2" descr="https://blackboard.utdl.edu/bbcswebdav/pid-1484803-dt-content-rid-7369126_1/xid-7369126_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https://blackboard.utdl.edu/bbcswebdav/pid-1484803-dt-content-rid-7369126_1/xid-7369126_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7" t="46876" r="23683" b="8397"/>
          <a:stretch/>
        </p:blipFill>
        <p:spPr bwMode="auto">
          <a:xfrm>
            <a:off x="890587" y="2012273"/>
            <a:ext cx="7339013" cy="4617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15138" y="226874"/>
            <a:ext cx="7557262" cy="175432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Neuron: Pyramidal cell</a:t>
            </a:r>
          </a:p>
          <a:p>
            <a:r>
              <a:rPr lang="en-US" sz="2000" b="1" dirty="0" smtClean="0"/>
              <a:t>-Dendritic spines (D)</a:t>
            </a:r>
          </a:p>
          <a:p>
            <a:r>
              <a:rPr lang="en-US" sz="2000" b="1" dirty="0" smtClean="0"/>
              <a:t>-Axon (A)</a:t>
            </a:r>
            <a:endParaRPr lang="en-US" sz="2000" b="1" dirty="0"/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-You can distinguish between them because axons don’t have spines, 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but dendrites do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0587" y="2004241"/>
            <a:ext cx="2739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*from demo on blackboard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1676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" t="13889" r="40988" b="8531"/>
          <a:stretch/>
        </p:blipFill>
        <p:spPr bwMode="auto">
          <a:xfrm>
            <a:off x="193132" y="77844"/>
            <a:ext cx="8722268" cy="661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6"/>
          <p:cNvSpPr txBox="1">
            <a:spLocks/>
          </p:cNvSpPr>
          <p:nvPr/>
        </p:nvSpPr>
        <p:spPr>
          <a:xfrm>
            <a:off x="1612333" y="613817"/>
            <a:ext cx="6224140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¿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Qué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esto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 Be Specific.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105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" t="13889" r="40988" b="8531"/>
          <a:stretch/>
        </p:blipFill>
        <p:spPr bwMode="auto">
          <a:xfrm>
            <a:off x="193132" y="77844"/>
            <a:ext cx="8722268" cy="661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6"/>
          <p:cNvSpPr txBox="1">
            <a:spLocks/>
          </p:cNvSpPr>
          <p:nvPr/>
        </p:nvSpPr>
        <p:spPr>
          <a:xfrm>
            <a:off x="926704" y="275263"/>
            <a:ext cx="7595413" cy="144655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Dense regular connective tissue</a:t>
            </a:r>
          </a:p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(tendon)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73806" y="1676400"/>
            <a:ext cx="4988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Shiny and wavy with THIN nuclei all over the place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4586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" t="13889" r="40988" b="8134"/>
          <a:stretch/>
        </p:blipFill>
        <p:spPr bwMode="auto">
          <a:xfrm>
            <a:off x="130628" y="80854"/>
            <a:ext cx="8784771" cy="6639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6"/>
          <p:cNvSpPr txBox="1">
            <a:spLocks/>
          </p:cNvSpPr>
          <p:nvPr/>
        </p:nvSpPr>
        <p:spPr>
          <a:xfrm>
            <a:off x="1219200" y="261022"/>
            <a:ext cx="6224140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¿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Qué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esto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 Be Specific.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6477000" y="1905000"/>
            <a:ext cx="1371600" cy="762000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61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" t="13889" r="40988" b="8134"/>
          <a:stretch/>
        </p:blipFill>
        <p:spPr bwMode="auto">
          <a:xfrm>
            <a:off x="130628" y="80854"/>
            <a:ext cx="8784771" cy="6639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6"/>
          <p:cNvSpPr txBox="1">
            <a:spLocks/>
          </p:cNvSpPr>
          <p:nvPr/>
        </p:nvSpPr>
        <p:spPr>
          <a:xfrm>
            <a:off x="2621572" y="261022"/>
            <a:ext cx="4007828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Motor end plate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3966" y="1030463"/>
            <a:ext cx="1928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...because plunger</a:t>
            </a:r>
            <a:endParaRPr lang="en-US" b="1" dirty="0"/>
          </a:p>
        </p:txBody>
      </p:sp>
      <p:sp>
        <p:nvSpPr>
          <p:cNvPr id="7" name="Oval 6"/>
          <p:cNvSpPr/>
          <p:nvPr/>
        </p:nvSpPr>
        <p:spPr>
          <a:xfrm>
            <a:off x="6477000" y="1905000"/>
            <a:ext cx="1371600" cy="762000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47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124200"/>
            <a:ext cx="6629400" cy="1752600"/>
          </a:xfrm>
        </p:spPr>
        <p:txBody>
          <a:bodyPr/>
          <a:lstStyle/>
          <a:p>
            <a:r>
              <a:rPr lang="en-US" dirty="0" smtClean="0"/>
              <a:t>-Hoop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1219200"/>
            <a:ext cx="86868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Bold" pitchFamily="34" charset="0"/>
              </a:rPr>
              <a:t>Good Luck!</a:t>
            </a:r>
            <a:endParaRPr lang="en-US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pperplate Gothic Bold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82792" y="4419600"/>
            <a:ext cx="33129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</a:t>
            </a:r>
            <a:r>
              <a:rPr lang="en-US" sz="1600" dirty="0" smtClean="0"/>
              <a:t>ontact me w/ errors, or questions </a:t>
            </a:r>
            <a:r>
              <a:rPr lang="en-US" sz="1600" dirty="0" smtClean="0">
                <a:sym typeface="Wingdings" pitchFamily="2" charset="2"/>
              </a:rPr>
              <a:t>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5888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blackboard.utdl.edu/bbcswebdav/pid-1484805-dt-content-rid-7369140_1/xid-7369140_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https://blackboard.utdl.edu/bbcswebdav/pid-1484805-dt-content-rid-7369140_1/xid-7369140_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29" t="20118" r="21815" b="6250"/>
          <a:stretch/>
        </p:blipFill>
        <p:spPr bwMode="auto">
          <a:xfrm>
            <a:off x="2117178" y="152400"/>
            <a:ext cx="6798222" cy="6521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6200" y="144720"/>
            <a:ext cx="4369722" cy="236988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Neuron: Pyramidal cell</a:t>
            </a:r>
          </a:p>
          <a:p>
            <a:r>
              <a:rPr lang="en-US" sz="2000" b="1" dirty="0"/>
              <a:t>-</a:t>
            </a:r>
            <a:r>
              <a:rPr lang="en-US" sz="2000" b="1" dirty="0" smtClean="0"/>
              <a:t>Cell </a:t>
            </a:r>
            <a:r>
              <a:rPr lang="en-US" sz="2000" b="1" dirty="0"/>
              <a:t>soma of pyramidal cell </a:t>
            </a:r>
            <a:r>
              <a:rPr lang="en-US" sz="2000" b="1" dirty="0" smtClean="0"/>
              <a:t> (1)</a:t>
            </a:r>
            <a:endParaRPr lang="en-US" sz="2000" b="1" dirty="0"/>
          </a:p>
          <a:p>
            <a:r>
              <a:rPr lang="en-US" sz="2000" b="1" dirty="0" smtClean="0"/>
              <a:t>-Apical </a:t>
            </a:r>
            <a:r>
              <a:rPr lang="en-US" sz="2000" b="1" dirty="0"/>
              <a:t>dendrite (</a:t>
            </a:r>
            <a:r>
              <a:rPr lang="en-US" sz="2000" b="1" dirty="0" smtClean="0"/>
              <a:t>2) </a:t>
            </a:r>
            <a:endParaRPr lang="en-US" sz="2000" b="1" dirty="0"/>
          </a:p>
          <a:p>
            <a:r>
              <a:rPr lang="en-US" sz="2000" b="1" dirty="0"/>
              <a:t>-</a:t>
            </a:r>
            <a:r>
              <a:rPr lang="en-US" sz="2000" b="1" dirty="0" smtClean="0"/>
              <a:t>Basal </a:t>
            </a:r>
            <a:r>
              <a:rPr lang="en-US" sz="2000" b="1" dirty="0"/>
              <a:t>dendrite </a:t>
            </a:r>
            <a:r>
              <a:rPr lang="en-US" sz="2000" b="1" dirty="0" smtClean="0"/>
              <a:t>(3)</a:t>
            </a:r>
            <a:endParaRPr lang="en-US" sz="2000" b="1" dirty="0"/>
          </a:p>
          <a:p>
            <a:r>
              <a:rPr lang="en-US" sz="2000" b="1" dirty="0"/>
              <a:t>-</a:t>
            </a:r>
            <a:r>
              <a:rPr lang="en-US" sz="2000" b="1" dirty="0" smtClean="0"/>
              <a:t>Initial </a:t>
            </a:r>
            <a:r>
              <a:rPr lang="en-US" sz="2000" b="1" dirty="0"/>
              <a:t>portion of axon </a:t>
            </a:r>
            <a:r>
              <a:rPr lang="en-US" sz="2000" b="1" dirty="0" smtClean="0"/>
              <a:t>(4)</a:t>
            </a:r>
          </a:p>
          <a:p>
            <a:r>
              <a:rPr lang="en-US" sz="2000" b="1" dirty="0"/>
              <a:t>-</a:t>
            </a:r>
            <a:r>
              <a:rPr lang="en-US" sz="2000" b="1" dirty="0" smtClean="0"/>
              <a:t>Cell </a:t>
            </a:r>
            <a:r>
              <a:rPr lang="en-US" sz="2000" b="1" dirty="0"/>
              <a:t>soma of neuron in the </a:t>
            </a:r>
            <a:r>
              <a:rPr lang="en-US" sz="2000" b="1" dirty="0" smtClean="0"/>
              <a:t>striatum(5) </a:t>
            </a:r>
            <a:endParaRPr lang="en-US" sz="2000" b="1" dirty="0"/>
          </a:p>
          <a:p>
            <a:r>
              <a:rPr lang="en-US" sz="2000" b="1" dirty="0"/>
              <a:t>-</a:t>
            </a:r>
            <a:r>
              <a:rPr lang="en-US" sz="2000" b="1" dirty="0" smtClean="0"/>
              <a:t>Dendrite </a:t>
            </a:r>
            <a:r>
              <a:rPr lang="en-US" sz="2000" b="1" dirty="0"/>
              <a:t>with </a:t>
            </a:r>
            <a:r>
              <a:rPr lang="en-US" sz="2000" b="1" dirty="0" smtClean="0"/>
              <a:t>spines (6)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2514600"/>
            <a:ext cx="2739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*from demo on blackboard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558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29" t="21875" r="35103" b="8789"/>
          <a:stretch/>
        </p:blipFill>
        <p:spPr bwMode="auto">
          <a:xfrm>
            <a:off x="2438400" y="1709737"/>
            <a:ext cx="3886200" cy="507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85196" y="1688068"/>
            <a:ext cx="2739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*from demo on blackboard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" y="0"/>
            <a:ext cx="8991599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Terminal </a:t>
            </a:r>
            <a:r>
              <a:rPr lang="en-US" sz="2800" b="1" dirty="0" err="1"/>
              <a:t>B</a:t>
            </a:r>
            <a:r>
              <a:rPr lang="en-US" sz="2800" b="1" dirty="0" err="1" smtClean="0"/>
              <a:t>outons</a:t>
            </a:r>
            <a:endParaRPr lang="en-US" sz="2800" b="1" dirty="0" smtClean="0"/>
          </a:p>
          <a:p>
            <a:r>
              <a:rPr lang="en-US" sz="2000" b="1" dirty="0" smtClean="0"/>
              <a:t>-(Black arrows)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-Terminal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Boutons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are the </a:t>
            </a:r>
            <a:r>
              <a:rPr lang="en-US" sz="2000" b="1" i="1" dirty="0" smtClean="0">
                <a:solidFill>
                  <a:schemeClr val="accent6">
                    <a:lumMod val="75000"/>
                  </a:schemeClr>
                </a:solidFill>
              </a:rPr>
              <a:t>terminal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knobs that synapse w/ other cells, while </a:t>
            </a:r>
          </a:p>
          <a:p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Boutons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en Passant (buttons in passing) are found along </a:t>
            </a:r>
            <a:r>
              <a:rPr lang="en-US" sz="2000" b="1" smtClean="0">
                <a:solidFill>
                  <a:schemeClr val="accent6">
                    <a:lumMod val="75000"/>
                  </a:schemeClr>
                </a:solidFill>
              </a:rPr>
              <a:t>the </a:t>
            </a:r>
            <a:r>
              <a:rPr lang="en-US" sz="2000" b="1" smtClean="0">
                <a:solidFill>
                  <a:schemeClr val="accent6">
                    <a:lumMod val="75000"/>
                  </a:schemeClr>
                </a:solidFill>
              </a:rPr>
              <a:t>axon</a:t>
            </a:r>
            <a:r>
              <a:rPr lang="en-US" sz="2000" b="1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772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61325" y="2152471"/>
            <a:ext cx="615867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pperplate Gothic Bold" pitchFamily="34" charset="0"/>
              </a:rPr>
              <a:t>QUIZ TIME!</a:t>
            </a:r>
            <a:endParaRPr lang="en-US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0400" y="3429000"/>
            <a:ext cx="2676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View in slide show mode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51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" t="14088" r="40877" b="8532"/>
          <a:stretch/>
        </p:blipFill>
        <p:spPr bwMode="auto">
          <a:xfrm>
            <a:off x="116114" y="59975"/>
            <a:ext cx="8875486" cy="663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6"/>
          <p:cNvSpPr txBox="1">
            <a:spLocks/>
          </p:cNvSpPr>
          <p:nvPr/>
        </p:nvSpPr>
        <p:spPr>
          <a:xfrm>
            <a:off x="304800" y="152400"/>
            <a:ext cx="8229600" cy="11430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Name the tissue. Be Specific.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5943600" y="2971800"/>
            <a:ext cx="2667000" cy="2743200"/>
          </a:xfrm>
          <a:prstGeom prst="ellipse">
            <a:avLst/>
          </a:prstGeom>
          <a:noFill/>
          <a:ln w="412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7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" t="14088" r="40877" b="8532"/>
          <a:stretch/>
        </p:blipFill>
        <p:spPr bwMode="auto">
          <a:xfrm>
            <a:off x="116114" y="59975"/>
            <a:ext cx="8875486" cy="663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6"/>
          <p:cNvSpPr txBox="1">
            <a:spLocks/>
          </p:cNvSpPr>
          <p:nvPr/>
        </p:nvSpPr>
        <p:spPr>
          <a:xfrm>
            <a:off x="2417293" y="678359"/>
            <a:ext cx="4004622" cy="76944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Smooth Muscle!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5943600" y="2971800"/>
            <a:ext cx="2667000" cy="2743200"/>
          </a:xfrm>
          <a:prstGeom prst="ellipse">
            <a:avLst/>
          </a:prstGeom>
          <a:noFill/>
          <a:ln w="412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12616" y="5735782"/>
            <a:ext cx="6666633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Harry Potter nuclei and b/c smooth muscle is always in arteries </a:t>
            </a:r>
          </a:p>
          <a:p>
            <a:r>
              <a:rPr lang="en-US" dirty="0" smtClean="0"/>
              <a:t>(aka this thick walled, alien squiggle beast with a lumen full of RBCs</a:t>
            </a:r>
            <a:r>
              <a:rPr lang="en-US" dirty="0"/>
              <a:t>)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96000" y="2069068"/>
            <a:ext cx="2824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Oh hey Harry Potter Nuclei!</a:t>
            </a:r>
            <a:endParaRPr lang="en-US" b="1" dirty="0">
              <a:solidFill>
                <a:srgbClr val="FFFF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7752425" y="2743200"/>
            <a:ext cx="0" cy="914400"/>
          </a:xfrm>
          <a:prstGeom prst="straightConnector1">
            <a:avLst/>
          </a:prstGeom>
          <a:ln w="3492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Lightning Bolt 6"/>
          <p:cNvSpPr/>
          <p:nvPr/>
        </p:nvSpPr>
        <p:spPr>
          <a:xfrm rot="20262623" flipH="1">
            <a:off x="7535925" y="2447822"/>
            <a:ext cx="457200" cy="53340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>
            <a:stCxn id="7" idx="6"/>
          </p:cNvCxnSpPr>
          <p:nvPr/>
        </p:nvCxnSpPr>
        <p:spPr>
          <a:xfrm flipH="1">
            <a:off x="6421915" y="2623212"/>
            <a:ext cx="1258056" cy="1339188"/>
          </a:xfrm>
          <a:prstGeom prst="straightConnector1">
            <a:avLst/>
          </a:prstGeom>
          <a:ln w="3492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153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" t="14088" r="40988" b="7954"/>
          <a:stretch/>
        </p:blipFill>
        <p:spPr bwMode="auto">
          <a:xfrm>
            <a:off x="187036" y="155456"/>
            <a:ext cx="8728364" cy="6577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48037" y="219670"/>
            <a:ext cx="69204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Name the tissue. Be Specific.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656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" t="14088" r="40988" b="7954"/>
          <a:stretch/>
        </p:blipFill>
        <p:spPr bwMode="auto">
          <a:xfrm>
            <a:off x="187036" y="155456"/>
            <a:ext cx="8728364" cy="6577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26671" y="167442"/>
            <a:ext cx="4649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Skeletal Muscle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1090772"/>
            <a:ext cx="6825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(Lines o’ nuclei, long, multinucleated cells, peripherally located nuclei)</a:t>
            </a:r>
            <a:endParaRPr lang="en-US" b="1" dirty="0"/>
          </a:p>
        </p:txBody>
      </p:sp>
      <p:sp>
        <p:nvSpPr>
          <p:cNvPr id="8" name="Up Arrow 7"/>
          <p:cNvSpPr/>
          <p:nvPr/>
        </p:nvSpPr>
        <p:spPr>
          <a:xfrm rot="204540">
            <a:off x="3364273" y="3355386"/>
            <a:ext cx="772788" cy="2971800"/>
          </a:xfrm>
          <a:prstGeom prst="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7639049" y="3733800"/>
            <a:ext cx="361952" cy="381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7467599" y="2217491"/>
            <a:ext cx="342901" cy="46489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34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409</Words>
  <Application>Microsoft Office PowerPoint</Application>
  <PresentationFormat>On-screen Show (4:3)</PresentationFormat>
  <Paragraphs>60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Name the tissue. Be Specific.</vt:lpstr>
      <vt:lpstr>Skeletal Muscle!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Brit</dc:creator>
  <cp:lastModifiedBy>Brit</cp:lastModifiedBy>
  <cp:revision>4</cp:revision>
  <dcterms:created xsi:type="dcterms:W3CDTF">2012-09-16T20:33:00Z</dcterms:created>
  <dcterms:modified xsi:type="dcterms:W3CDTF">2012-09-16T21:05:59Z</dcterms:modified>
</cp:coreProperties>
</file>